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0"/>
  </p:notesMasterIdLst>
  <p:sldIdLst>
    <p:sldId id="256" r:id="rId2"/>
    <p:sldId id="270" r:id="rId3"/>
    <p:sldId id="257" r:id="rId4"/>
    <p:sldId id="292" r:id="rId5"/>
    <p:sldId id="275" r:id="rId6"/>
    <p:sldId id="266" r:id="rId7"/>
    <p:sldId id="284" r:id="rId8"/>
    <p:sldId id="276" r:id="rId9"/>
    <p:sldId id="293" r:id="rId10"/>
    <p:sldId id="279" r:id="rId11"/>
    <p:sldId id="286" r:id="rId12"/>
    <p:sldId id="287" r:id="rId13"/>
    <p:sldId id="280" r:id="rId14"/>
    <p:sldId id="290" r:id="rId15"/>
    <p:sldId id="289" r:id="rId16"/>
    <p:sldId id="288" r:id="rId17"/>
    <p:sldId id="291" r:id="rId18"/>
    <p:sldId id="28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6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3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DB43B-0BB2-40FA-902D-AEDAA45E49AC}" type="datetimeFigureOut">
              <a:rPr lang="ru-UA" smtClean="0"/>
              <a:t>22.06.2025</a:t>
            </a:fld>
            <a:endParaRPr lang="ru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81EA8-AED2-4C59-A7A4-B8248827A6BC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79809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81EA8-AED2-4C59-A7A4-B8248827A6BC}" type="slidenum">
              <a:rPr lang="ru-UA" smtClean="0"/>
              <a:t>3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644043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CE997-BE43-4A40-0115-6BD42D885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>
            <a:extLst>
              <a:ext uri="{FF2B5EF4-FFF2-40B4-BE49-F238E27FC236}">
                <a16:creationId xmlns:a16="http://schemas.microsoft.com/office/drawing/2014/main" id="{56A18643-7D0A-36DA-7BF2-908E707744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>
            <a:extLst>
              <a:ext uri="{FF2B5EF4-FFF2-40B4-BE49-F238E27FC236}">
                <a16:creationId xmlns:a16="http://schemas.microsoft.com/office/drawing/2014/main" id="{EED7308F-7AD7-D7F3-E844-5DEEA28BA6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BA3AD425-BAFA-ABA5-A520-E4292745ED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81EA8-AED2-4C59-A7A4-B8248827A6BC}" type="slidenum">
              <a:rPr lang="ru-UA" smtClean="0"/>
              <a:t>4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916692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181EA8-AED2-4C59-A7A4-B8248827A6BC}" type="slidenum">
              <a:rPr lang="ru-UA" smtClean="0"/>
              <a:t>15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81538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EE4B5D0-1DD6-4CAF-97B1-BF8187B78E76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242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B978-398B-4541-BE4A-6CC2CB954F01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471142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C930D-A8B6-4157-96C4-BFACE058AD66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9194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FDC21-01AA-4540-A363-7637B772CEC0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54884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FFFD1-F447-42AE-B6EB-9A894EDD3C07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58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7204A-6A19-4B98-8C4A-15362EFBA86C}" type="datetime1">
              <a:rPr lang="ru-UA" smtClean="0"/>
              <a:t>22.06.2025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35174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553F3-854E-4469-A062-B372C28C807A}" type="datetime1">
              <a:rPr lang="ru-UA" smtClean="0"/>
              <a:t>22.06.2025</a:t>
            </a:fld>
            <a:endParaRPr lang="ru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0030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14EA-6354-4741-B90B-06F623DD4E74}" type="datetime1">
              <a:rPr lang="ru-UA" smtClean="0"/>
              <a:t>22.06.2025</a:t>
            </a:fld>
            <a:endParaRPr lang="ru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79433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4D88-8C0A-4053-902F-06DF3AF9013D}" type="datetime1">
              <a:rPr lang="ru-UA" smtClean="0"/>
              <a:t>22.06.2025</a:t>
            </a:fld>
            <a:endParaRPr lang="ru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95659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D17B8-50A6-48A6-A2CF-B29CDD7D7467}" type="datetime1">
              <a:rPr lang="ru-UA" smtClean="0"/>
              <a:t>22.06.2025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44629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FF117-B3CD-4573-B599-5EF838B40658}" type="datetime1">
              <a:rPr lang="ru-UA" smtClean="0"/>
              <a:t>22.06.2025</a:t>
            </a:fld>
            <a:endParaRPr lang="ru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109007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9F1366D-D1AF-4BE9-97E2-0A98F5CBF71E}" type="datetime1">
              <a:rPr lang="ru-UA" smtClean="0"/>
              <a:t>22.06.2025</a:t>
            </a:fld>
            <a:endParaRPr lang="ru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1EDF683B-EAE5-4EEF-A0F9-3A0821F641AD}" type="slidenum">
              <a:rPr lang="ru-UA" smtClean="0"/>
              <a:t>‹№›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60510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C2C4A-4A7A-47F7-AF4E-3BF916C57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1178573"/>
            <a:ext cx="11734800" cy="2514600"/>
          </a:xfrm>
        </p:spPr>
        <p:txBody>
          <a:bodyPr anchor="ctr">
            <a:normAutofit/>
          </a:bodyPr>
          <a:lstStyle/>
          <a:p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К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омплексна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курсова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робота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на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тему:</a:t>
            </a:r>
            <a:b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«В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еб-система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для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підбору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4000" i="0" cap="none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кулінарних рецептів з урахуванням уподобань користувача</a:t>
            </a:r>
            <a:r>
              <a:rPr lang="uk-UA" sz="4000" i="0" noProof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»</a:t>
            </a:r>
            <a:endParaRPr lang="uk-UA" sz="40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1857026-3C86-672E-3F50-869BA53D0A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1669" y="4214332"/>
            <a:ext cx="4043806" cy="1427480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Підготувала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ст. гр. ПЗПІ-22-6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Лисенко А. М.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0DB4A73E-391A-C22B-AC6D-6D2BC0335442}"/>
              </a:ext>
            </a:extLst>
          </p:cNvPr>
          <p:cNvSpPr txBox="1">
            <a:spLocks/>
          </p:cNvSpPr>
          <p:nvPr/>
        </p:nvSpPr>
        <p:spPr>
          <a:xfrm>
            <a:off x="8434983" y="4214332"/>
            <a:ext cx="3308497" cy="1427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Керівник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ст. </a:t>
            </a:r>
            <a:r>
              <a:rPr lang="uk-UA" sz="2400" noProof="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викл</a:t>
            </a: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. кафедри ПІ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Олійник О.О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34C407-8F61-6725-41AE-881892D9CB9F}"/>
              </a:ext>
            </a:extLst>
          </p:cNvPr>
          <p:cNvSpPr txBox="1"/>
          <p:nvPr/>
        </p:nvSpPr>
        <p:spPr>
          <a:xfrm>
            <a:off x="228600" y="6162971"/>
            <a:ext cx="11734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uk-UA" sz="2400" noProof="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20 червня 2025</a:t>
            </a:r>
          </a:p>
        </p:txBody>
      </p:sp>
    </p:spTree>
    <p:extLst>
      <p:ext uri="{BB962C8B-B14F-4D97-AF65-F5344CB8AC3E}">
        <p14:creationId xmlns:p14="http://schemas.microsoft.com/office/powerpoint/2010/main" val="3747011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072C3-93AB-18CD-BC4D-27984158A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F6353B-4916-081C-709C-409AE65E7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Реалізація підбору рецептів за інгредієнтами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4BD6EA5-5CC4-21A5-C777-79CD3B50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10</a:t>
            </a:fld>
            <a:endParaRPr lang="uk-UA" noProof="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1AEEF6-4EC4-DFE9-8B7E-671E3409E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850" y="1343818"/>
            <a:ext cx="7132299" cy="5062572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3853626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5522F-2252-3F6E-0995-7766015E3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E9CA3-3844-6ED5-6804-F778BA4D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Реалізація JWT-аутентифікації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82378B-25DC-FF4C-285D-FCEB29D7E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11</a:t>
            </a:fld>
            <a:endParaRPr lang="uk-UA" noProof="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8974AD-455E-D94D-F91F-DC2E9DB83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482" y="1505871"/>
            <a:ext cx="7077036" cy="4555904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7521484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6131D-F87B-5929-D4D3-E267841A1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8D0387-A6F1-3727-472A-0BC924CAE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Реалізація перемикання обраного рецепта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C095D8F-30DA-5D6D-346E-48FFC9B5F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12</a:t>
            </a:fld>
            <a:endParaRPr lang="uk-UA" noProof="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4BBA89-D6C0-8C28-1794-0AE03759A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593" y="1672071"/>
            <a:ext cx="6172813" cy="42235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993136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CB38F-260F-3422-B19F-232BF0CAD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1F1B02-1CFA-71EB-8D55-047F208BF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Інтерфейс користувача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AE3514A-1F95-8CEF-DADD-904DFF57E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13</a:t>
            </a:fld>
            <a:endParaRPr lang="uk-UA" noProof="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C42CFA5-446C-A3BA-D830-3AC9B80B7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216" y="1230433"/>
            <a:ext cx="9691568" cy="4699322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C59E8BA4-4C7D-2596-243A-7ED983AD4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27779"/>
            <a:ext cx="12192000" cy="561174"/>
          </a:xfrm>
        </p:spPr>
        <p:txBody>
          <a:bodyPr>
            <a:noAutofit/>
          </a:bodyPr>
          <a:lstStyle/>
          <a:p>
            <a:pPr marL="0" lvl="1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Головна сторінка</a:t>
            </a:r>
          </a:p>
        </p:txBody>
      </p:sp>
    </p:spTree>
    <p:extLst>
      <p:ext uri="{BB962C8B-B14F-4D97-AF65-F5344CB8AC3E}">
        <p14:creationId xmlns:p14="http://schemas.microsoft.com/office/powerpoint/2010/main" val="4244219717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12112-61B0-4DCF-934A-84C1D41D2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BDA867-D762-D17E-E02B-49267271D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Інтерфейс користувача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0D2617-13EB-03ED-26EC-97D77EA8F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14</a:t>
            </a:fld>
            <a:endParaRPr lang="uk-UA" noProof="0" dirty="0"/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25F56AA7-BDEA-3A1C-15AC-D51899676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27779"/>
            <a:ext cx="12192000" cy="561174"/>
          </a:xfrm>
        </p:spPr>
        <p:txBody>
          <a:bodyPr>
            <a:noAutofit/>
          </a:bodyPr>
          <a:lstStyle/>
          <a:p>
            <a:pPr marL="0" lvl="1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Сторінка зі збереженими (улюбленими) рецептами користувача</a:t>
            </a:r>
          </a:p>
        </p:txBody>
      </p:sp>
      <p:pic>
        <p:nvPicPr>
          <p:cNvPr id="3" name="Рисунок 2" descr="Зображення, що містить текст, знімок екрана, Закуска, їжа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D309CDC5-DC56-35ED-C62A-07883BAC79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16" b="-1"/>
          <a:stretch/>
        </p:blipFill>
        <p:spPr>
          <a:xfrm>
            <a:off x="1250400" y="1256043"/>
            <a:ext cx="9691200" cy="4673711"/>
          </a:xfrm>
          <a:prstGeom prst="rect">
            <a:avLst/>
          </a:prstGeom>
          <a:ln w="31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9284029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0E912-1C39-74A7-32AC-852082323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805BB-285D-6841-35CB-3E1179E52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Інтерфейс користувача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E583D6-CE90-EC29-1156-25520504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15</a:t>
            </a:fld>
            <a:endParaRPr lang="uk-UA" noProof="0" dirty="0"/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AEC20561-E547-943A-D1AD-8B923D336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27779"/>
            <a:ext cx="12192000" cy="561174"/>
          </a:xfrm>
        </p:spPr>
        <p:txBody>
          <a:bodyPr>
            <a:noAutofit/>
          </a:bodyPr>
          <a:lstStyle/>
          <a:p>
            <a:pPr marL="0" lvl="1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Сторінка з рекомендованими рецептами з урахуванням уподобань користувача</a:t>
            </a:r>
          </a:p>
        </p:txBody>
      </p:sp>
      <p:pic>
        <p:nvPicPr>
          <p:cNvPr id="3" name="Рисунок 2" descr="Зображення, що містить текст, їжа, меню, Закуска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F760A912-EFAC-1357-BB1C-E1792E2223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27"/>
          <a:stretch/>
        </p:blipFill>
        <p:spPr>
          <a:xfrm>
            <a:off x="1250400" y="1245995"/>
            <a:ext cx="9691200" cy="4683759"/>
          </a:xfrm>
          <a:prstGeom prst="rect">
            <a:avLst/>
          </a:prstGeom>
          <a:ln w="31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1846751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44054C-3EA0-7146-A57E-6541DBEC4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F7E9F-4DD3-FF3F-99C6-E86DBD21F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Інтерфейс користувача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46B1747-E34C-4FE8-7E4E-57647E9F0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16</a:t>
            </a:fld>
            <a:endParaRPr lang="uk-UA" noProof="0" dirty="0"/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9046A5D-FDEF-679F-D385-BDCF4C30A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027779"/>
            <a:ext cx="12192000" cy="561174"/>
          </a:xfrm>
        </p:spPr>
        <p:txBody>
          <a:bodyPr>
            <a:noAutofit/>
          </a:bodyPr>
          <a:lstStyle/>
          <a:p>
            <a:pPr marL="0" lvl="1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Сторінка з підбором рецептів за вказаними інгредієнтами</a:t>
            </a:r>
          </a:p>
        </p:txBody>
      </p:sp>
      <p:pic>
        <p:nvPicPr>
          <p:cNvPr id="5" name="Рисунок 4" descr="Зображення, що містить текст, їжа, меню, Кухня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ED24BE99-14D2-696A-E02C-C9DB163FB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178" r="301"/>
          <a:stretch/>
        </p:blipFill>
        <p:spPr>
          <a:xfrm>
            <a:off x="1264945" y="1256045"/>
            <a:ext cx="9662110" cy="4673710"/>
          </a:xfrm>
          <a:prstGeom prst="rect">
            <a:avLst/>
          </a:prstGeom>
          <a:ln w="3175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9278825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A7FD2-F3E3-3F69-E42D-D6449DA79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81BB7F-E493-A330-41C2-A92182F7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Тестування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5E09A2E-A2D6-0C30-EDE4-27E8908CA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17</a:t>
            </a:fld>
            <a:endParaRPr lang="uk-UA" noProof="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725D9B6-95AF-52D9-34D8-1303AFF26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5236"/>
            <a:ext cx="4875576" cy="5097175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У процесі розробки програмного забезпечення було проведено мануальне тестування інтерфейсів користувача та серверної логіки. Тестування здійснювалося на кожному етапі розробки функціональності, як на стороні клієнта (</a:t>
            </a:r>
            <a:r>
              <a:rPr lang="en-US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React),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так і на стороні сервера (</a:t>
            </a:r>
            <a:r>
              <a:rPr lang="en-US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Node.js, Express, MongoDB). </a:t>
            </a: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6910B01-9DC4-1302-20DD-44BD3764E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143" y="1179173"/>
            <a:ext cx="5551123" cy="53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48271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095F17-13F7-60C6-0631-4A3CB0190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66637-4697-34E5-7F78-E0A1B344B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Підсумки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F30B77-D460-474B-F53A-1CD49401C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833145"/>
          </a:xfrm>
        </p:spPr>
        <p:txBody>
          <a:bodyPr>
            <a:normAutofit/>
          </a:bodyPr>
          <a:lstStyle/>
          <a:p>
            <a:pPr marL="0" indent="452438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Розроблена веб-система дозволяє користувачам швидко знаходити рецепти, що відповідають їхнім харчовим вподобанням, з урахуванням дієти, алергенів та небажаних інгредієнтів. Реалізована функціональність відповідає поставленим цілям, а інтерфейс забезпечує зручний користувацький досвід.</a:t>
            </a:r>
          </a:p>
          <a:p>
            <a:pPr marL="0" indent="452438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Система може бути корисною як у повсякденному використанні для підбору страв відповідно до індивідуальних потреб, так і як основа для створення подібних веб-рішень у сфері харчування, дієтології або адаптивного вибору меню.</a:t>
            </a:r>
          </a:p>
          <a:p>
            <a:pPr marL="0" indent="452438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У майбутньому система може бути доповнена мобільним додатком, розширена алгоритмами рекомендацій із врахуванням історії переглядів або вподобань, а також спільнотою користувачів для обміну рецептами й оцінками.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2EB4D0-5BBF-C8AC-76A7-6AD561DC4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18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17477123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1F457-5776-AD41-70C6-EA5DB15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Мета роботи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80FB5A-FB0C-4C94-5283-C0C8A152B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5236"/>
            <a:ext cx="10426700" cy="5097175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Мета: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розробити веб-систему для персоналізованого підбору кулінарних рецептів з урахуванням індивідуальних вподобань користувача (дієта, алергени, небажані інгредієнти).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Актуальність: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у сучасному ритмі життя користувачі потребують зручного способу підбору страв, що відповідають їхнім харчовим обмеженням та побажанням. Система спрощує щоденне планування раціону та допомагає формувати здорові звички харчування.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5D2D4C-C281-60C1-0FC1-724A711C4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2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297310144"/>
      </p:ext>
    </p:extLst>
  </p:cSld>
  <p:clrMapOvr>
    <a:masterClrMapping/>
  </p:clrMapOvr>
  <p:transition spd="med">
    <p:pull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1F457-5776-AD41-70C6-EA5DB15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Аналіз проблеми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80FB5A-FB0C-4C94-5283-C0C8A152B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4090"/>
            <a:ext cx="7773670" cy="2194910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uk-UA" sz="2400" b="1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Yummly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 с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ервіс із базовою персоналізацією рецептів, що враховує дієту та історію дій користувача.</a:t>
            </a:r>
          </a:p>
          <a:p>
            <a:pPr marL="0" indent="447675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Недоліки: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перевантажений інтерфейс, відсутнє гнучке налаштування вподобань користувача, розширений функціонал доступний лише за підпискою.</a:t>
            </a:r>
            <a:endParaRPr lang="uk-UA" sz="2400" noProof="0" dirty="0"/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5D2D4C-C281-60C1-0FC1-724A711C4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3</a:t>
            </a:fld>
            <a:endParaRPr lang="uk-UA" noProof="0" dirty="0"/>
          </a:p>
        </p:txBody>
      </p:sp>
      <p:pic>
        <p:nvPicPr>
          <p:cNvPr id="1026" name="Picture 2" descr="Yummly - Компьютерное приложение для Mac, Windows (ПК) - WebCatalog">
            <a:extLst>
              <a:ext uri="{FF2B5EF4-FFF2-40B4-BE49-F238E27FC236}">
                <a16:creationId xmlns:a16="http://schemas.microsoft.com/office/drawing/2014/main" id="{292D8337-AB41-DCAA-BB85-F6457806E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3593" y="1285875"/>
            <a:ext cx="2143125" cy="2143125"/>
          </a:xfrm>
          <a:prstGeom prst="round2DiagRect">
            <a:avLst>
              <a:gd name="adj1" fmla="val 16667"/>
              <a:gd name="adj2" fmla="val 17636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A66DDA9-B1DD-A6F8-35FF-09EB46180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1" r="2941"/>
          <a:stretch/>
        </p:blipFill>
        <p:spPr bwMode="auto">
          <a:xfrm>
            <a:off x="882650" y="3864529"/>
            <a:ext cx="2143125" cy="2143125"/>
          </a:xfrm>
          <a:prstGeom prst="round2DiagRect">
            <a:avLst>
              <a:gd name="adj1" fmla="val 16667"/>
              <a:gd name="adj2" fmla="val 17636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26564621-0D99-07AA-8D18-3EA230FFA01C}"/>
              </a:ext>
            </a:extLst>
          </p:cNvPr>
          <p:cNvSpPr txBox="1">
            <a:spLocks/>
          </p:cNvSpPr>
          <p:nvPr/>
        </p:nvSpPr>
        <p:spPr>
          <a:xfrm>
            <a:off x="3535680" y="3864529"/>
            <a:ext cx="7773670" cy="2523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47675" algn="just">
              <a:lnSpc>
                <a:spcPct val="100000"/>
              </a:lnSpc>
              <a:spcBef>
                <a:spcPts val="1200"/>
              </a:spcBef>
              <a:buFont typeface="Corbel" pitchFamily="34" charset="0"/>
              <a:buNone/>
            </a:pPr>
            <a:r>
              <a:rPr lang="uk-UA" sz="2400" b="1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Allrecipes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  <a:sym typeface="Symbol" panose="05050102010706020507" pitchFamily="18" charset="2"/>
              </a:rPr>
              <a:t> платформа з великою спільнотою та широкою базою рецептів.</a:t>
            </a: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447675" algn="just">
              <a:lnSpc>
                <a:spcPct val="100000"/>
              </a:lnSpc>
              <a:spcBef>
                <a:spcPts val="1200"/>
              </a:spcBef>
              <a:buFont typeface="Corbel" pitchFamily="34" charset="0"/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Недоліки: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відсутня адаптація рекомендацій під користувача, не враховуються його харчові обмеження, перевантажена структура, складна навігація.</a:t>
            </a:r>
            <a:endParaRPr lang="uk-UA" sz="2400" noProof="0" dirty="0"/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Font typeface="Corbel" pitchFamily="34" charset="0"/>
              <a:buNone/>
            </a:pP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37666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2AF41-B5A5-C7AC-DD5C-5ABC7F8D0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F6F46-AD62-EBF0-0164-AD3AAF08E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Аналіз проблеми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EB3F7-C3BD-D42E-3876-BE1D41D9B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4090"/>
            <a:ext cx="7773670" cy="2194910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sz="2400" b="1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Cookpad</a:t>
            </a:r>
            <a:r>
              <a:rPr lang="ru-RU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  <a:sym typeface="Symbol" panose="05050102010706020507" pitchFamily="18" charset="2"/>
              </a:rPr>
              <a:t></a:t>
            </a:r>
            <a:r>
              <a:rPr lang="ru-RU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платформа для обміну рецептами, орієнтована на взаємодію між користувачами.</a:t>
            </a:r>
          </a:p>
          <a:p>
            <a:pPr marL="0" indent="447675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Недоліки: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відсутність персоналізації, немає фільтрів за дієтами та алергенами, пошук здійснюється лише вручну.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6151F92-6ED0-BD34-B573-127529A2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4</a:t>
            </a:fld>
            <a:endParaRPr lang="uk-UA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7499D1-E4FF-7B76-D361-E25807027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933593" y="1285875"/>
            <a:ext cx="2143125" cy="2143125"/>
          </a:xfrm>
          <a:prstGeom prst="round2DiagRect">
            <a:avLst>
              <a:gd name="adj1" fmla="val 16667"/>
              <a:gd name="adj2" fmla="val 17636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D84BB5B-F26C-C420-CECC-FB04BE44C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82650" y="3864529"/>
            <a:ext cx="2143125" cy="2143125"/>
          </a:xfrm>
          <a:prstGeom prst="round2DiagRect">
            <a:avLst>
              <a:gd name="adj1" fmla="val 16667"/>
              <a:gd name="adj2" fmla="val 17636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0DC51C9E-7530-EC22-0869-AEC31EB3AC5E}"/>
              </a:ext>
            </a:extLst>
          </p:cNvPr>
          <p:cNvSpPr txBox="1">
            <a:spLocks/>
          </p:cNvSpPr>
          <p:nvPr/>
        </p:nvSpPr>
        <p:spPr>
          <a:xfrm>
            <a:off x="3535680" y="3864529"/>
            <a:ext cx="7773670" cy="25239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47675" algn="just">
              <a:lnSpc>
                <a:spcPct val="100000"/>
              </a:lnSpc>
              <a:spcBef>
                <a:spcPts val="1200"/>
              </a:spcBef>
              <a:buFont typeface="Corbel" pitchFamily="34" charset="0"/>
              <a:buNone/>
            </a:pPr>
            <a:r>
              <a:rPr lang="ru-RU" sz="2400" b="1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Tasty</a:t>
            </a:r>
            <a:r>
              <a:rPr lang="ru-RU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–</a:t>
            </a:r>
            <a:r>
              <a:rPr lang="ru-RU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візуально приваблива платформа з 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відеорецептами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та базовою фільтрацією.</a:t>
            </a:r>
          </a:p>
          <a:p>
            <a:pPr marL="0" indent="447675" algn="just">
              <a:lnSpc>
                <a:spcPct val="100000"/>
              </a:lnSpc>
              <a:spcBef>
                <a:spcPts val="1200"/>
              </a:spcBef>
              <a:buFont typeface="Corbel" pitchFamily="34" charset="0"/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Недоліки: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відсутня підтримка персональних уподобань, рекомендації не адаптовані, система орієнтована на популярність контенту.</a:t>
            </a:r>
          </a:p>
        </p:txBody>
      </p:sp>
    </p:spTree>
    <p:extLst>
      <p:ext uri="{BB962C8B-B14F-4D97-AF65-F5344CB8AC3E}">
        <p14:creationId xmlns:p14="http://schemas.microsoft.com/office/powerpoint/2010/main" val="236852806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81F457-5776-AD41-70C6-EA5DB1522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Постановка задачі та опис системи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5D2D4C-C281-60C1-0FC1-724A711C4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5</a:t>
            </a:fld>
            <a:endParaRPr lang="uk-UA" noProof="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5C5C1552-2F98-3F7F-11DE-58BDC6CED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5236"/>
            <a:ext cx="10426700" cy="5097175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Формулювання проблеми: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користувачі часто не можуть швидко знайти рецепти, що відповідають їхнім харчовим обмеженням чи вподобанням. Більшість платформ не забезпечують гнучку персоналізацію, просту та зручну взаємодію.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Очікувані результати: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uk-UA" sz="2400" dirty="0">
                <a:latin typeface="Calibri" panose="020F0502020204030204" pitchFamily="34" charset="0"/>
                <a:cs typeface="Calibri" panose="020F0502020204030204" pitchFamily="34" charset="0"/>
              </a:rPr>
              <a:t>в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еб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-система з реєстрацією, авторизацією та розмежуванням прав доступу;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зручний інтерфейс для введення та редагування користувацьких вподобань;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побудова механізму персоналізованого підбору рецептів з урахуванням заданих параметрів;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функції пошуку та фільтрації рецептів за категоріями;</a:t>
            </a:r>
          </a:p>
          <a:p>
            <a:pPr marL="342900" indent="-34290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можливість збереження улюблених рецептів для швидкого доступу.</a:t>
            </a:r>
          </a:p>
        </p:txBody>
      </p:sp>
    </p:spTree>
    <p:extLst>
      <p:ext uri="{BB962C8B-B14F-4D97-AF65-F5344CB8AC3E}">
        <p14:creationId xmlns:p14="http://schemas.microsoft.com/office/powerpoint/2010/main" val="419106927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057EF1-4C79-74E1-E183-D3AA4DE2E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Технології розробки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FDF577-C825-2375-95E5-38709E101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984" y="1610714"/>
            <a:ext cx="10425601" cy="1222602"/>
          </a:xfrm>
        </p:spPr>
        <p:txBody>
          <a:bodyPr>
            <a:noAutofit/>
          </a:bodyPr>
          <a:lstStyle/>
          <a:p>
            <a:pPr marL="0" indent="452438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Клієнтська частина:</a:t>
            </a:r>
          </a:p>
          <a:p>
            <a:pPr marL="0" indent="450850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, HTML, CSS, 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DCB0CE-462F-A9C7-3873-0C1FCAB3D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6</a:t>
            </a:fld>
            <a:endParaRPr lang="uk-UA" noProof="0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AD0CF66-1C51-C409-2AAF-119984E361D9}"/>
              </a:ext>
            </a:extLst>
          </p:cNvPr>
          <p:cNvSpPr txBox="1">
            <a:spLocks/>
          </p:cNvSpPr>
          <p:nvPr/>
        </p:nvSpPr>
        <p:spPr>
          <a:xfrm>
            <a:off x="1156982" y="3089513"/>
            <a:ext cx="10425601" cy="1222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2438">
              <a:lnSpc>
                <a:spcPct val="100000"/>
              </a:lnSpc>
              <a:spcBef>
                <a:spcPts val="600"/>
              </a:spcBef>
              <a:buFont typeface="Corbel" pitchFamily="34" charset="0"/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Серверна частина:</a:t>
            </a:r>
          </a:p>
          <a:p>
            <a:pPr marL="0" indent="450850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Node.js, Express.js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690168B7-EFF3-CF2C-2EE5-B10C0C9F5FBA}"/>
              </a:ext>
            </a:extLst>
          </p:cNvPr>
          <p:cNvSpPr txBox="1">
            <a:spLocks/>
          </p:cNvSpPr>
          <p:nvPr/>
        </p:nvSpPr>
        <p:spPr>
          <a:xfrm>
            <a:off x="1156982" y="4568312"/>
            <a:ext cx="10425601" cy="8948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0850">
              <a:lnSpc>
                <a:spcPct val="100000"/>
              </a:lnSpc>
              <a:spcBef>
                <a:spcPts val="600"/>
              </a:spcBef>
              <a:buFont typeface="Corbel" pitchFamily="34" charset="0"/>
              <a:buNone/>
            </a:pP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База даних:</a:t>
            </a:r>
          </a:p>
          <a:p>
            <a:pPr marL="0" indent="450850">
              <a:lnSpc>
                <a:spcPct val="100000"/>
              </a:lnSpc>
              <a:spcBef>
                <a:spcPts val="600"/>
              </a:spcBef>
              <a:buFont typeface="Corbel" pitchFamily="34" charset="0"/>
              <a:buNone/>
            </a:pP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MongoDB</a:t>
            </a: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React — Википедия">
            <a:extLst>
              <a:ext uri="{FF2B5EF4-FFF2-40B4-BE49-F238E27FC236}">
                <a16:creationId xmlns:a16="http://schemas.microsoft.com/office/drawing/2014/main" id="{3F11D700-DECB-7BD2-1B3E-E512E65C3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698" y="1610714"/>
            <a:ext cx="969990" cy="8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ML — Википедия">
            <a:extLst>
              <a:ext uri="{FF2B5EF4-FFF2-40B4-BE49-F238E27FC236}">
                <a16:creationId xmlns:a16="http://schemas.microsoft.com/office/drawing/2014/main" id="{B0268CB8-37C9-6383-0F44-6DC1573BB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7171" y="1470472"/>
            <a:ext cx="1098565" cy="109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36A797B7-6755-7BF9-CDAB-42E191A8E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219" y="1475628"/>
            <a:ext cx="768176" cy="108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CE6751A5-8AE5-BC31-0831-62449F2ECB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149" y="1479753"/>
            <a:ext cx="9967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ode.js — Википедия">
            <a:extLst>
              <a:ext uri="{FF2B5EF4-FFF2-40B4-BE49-F238E27FC236}">
                <a16:creationId xmlns:a16="http://schemas.microsoft.com/office/drawing/2014/main" id="{93893EEE-BB77-7CF5-2C22-8CB2351C5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698" y="3089513"/>
            <a:ext cx="1503616" cy="92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>
            <a:extLst>
              <a:ext uri="{FF2B5EF4-FFF2-40B4-BE49-F238E27FC236}">
                <a16:creationId xmlns:a16="http://schemas.microsoft.com/office/drawing/2014/main" id="{DA19E797-2FB0-418C-58E2-5BD8E1DCB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2487" y="3130158"/>
            <a:ext cx="2015639" cy="612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>
            <a:extLst>
              <a:ext uri="{FF2B5EF4-FFF2-40B4-BE49-F238E27FC236}">
                <a16:creationId xmlns:a16="http://schemas.microsoft.com/office/drawing/2014/main" id="{A529C659-707D-F4E9-C535-3F19EBD57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698" y="4710954"/>
            <a:ext cx="238125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55842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4A00F-7DA8-6ADC-7DBA-191145F42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7B561F-4ECE-CE38-7A7E-755B940D3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/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Допоміжні технології</a:t>
            </a:r>
            <a:endParaRPr lang="uk-UA" b="1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459A24D-C03E-EF1F-4311-E9B630E7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7</a:t>
            </a:fld>
            <a:endParaRPr lang="uk-UA" noProof="0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3895E16-5EA6-C4E7-9458-7C0E14A0A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650" y="1235236"/>
            <a:ext cx="10426700" cy="5097175"/>
          </a:xfrm>
        </p:spPr>
        <p:txBody>
          <a:bodyPr>
            <a:noAutofit/>
          </a:bodyPr>
          <a:lstStyle/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У роботі використовувалася технологія </a:t>
            </a: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JWT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для реалізації безпечної автентифікації користувачів через токени.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Бібліотека </a:t>
            </a: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bcrypt.js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застосовувалася для хешування паролів перед їх збереженням у базу даних.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Для тестування </a:t>
            </a:r>
            <a:r>
              <a:rPr lang="uk-UA" sz="24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REST API 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на етапі розробки активно використовувався 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Postman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, що дозволяло перевіряти запити до сервера.</a:t>
            </a:r>
          </a:p>
          <a:p>
            <a:pPr marL="0" indent="447675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Система контролю версій </a:t>
            </a:r>
            <a:r>
              <a:rPr lang="uk-UA" sz="2400" b="1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забезпечувала збереження змін та зручне керування кодом протягом усього проєкту.</a:t>
            </a:r>
          </a:p>
        </p:txBody>
      </p:sp>
    </p:spTree>
    <p:extLst>
      <p:ext uri="{BB962C8B-B14F-4D97-AF65-F5344CB8AC3E}">
        <p14:creationId xmlns:p14="http://schemas.microsoft.com/office/powerpoint/2010/main" val="24892200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6CB24-1015-71E3-707A-25E381207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66923C-CC64-232A-54F8-4A0927BEA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Архітектура програмної системи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6D657E-0DB9-24A3-1B44-CCF0A9BAD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5411726" cy="5091706"/>
          </a:xfrm>
        </p:spPr>
        <p:txBody>
          <a:bodyPr>
            <a:noAutofit/>
          </a:bodyPr>
          <a:lstStyle/>
          <a:p>
            <a:pPr marL="0" indent="452438" algn="just">
              <a:lnSpc>
                <a:spcPct val="100000"/>
              </a:lnSpc>
              <a:spcBef>
                <a:spcPts val="600"/>
              </a:spcBef>
              <a:buNone/>
            </a:pP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Система побудована за клієнт-серверною архітектурою з використанням REST API. Клієнтська частина (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) взаємодіє з сервером (Node.js + Express) для отримання даних, рекомендацій і обробки вподобань. Сервер з’єднується з базою даних 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MongoDB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через бібліотеку </a:t>
            </a:r>
            <a:r>
              <a:rPr lang="uk-UA" sz="2400" noProof="0" dirty="0" err="1">
                <a:latin typeface="Calibri" panose="020F0502020204030204" pitchFamily="34" charset="0"/>
                <a:cs typeface="Calibri" panose="020F0502020204030204" pitchFamily="34" charset="0"/>
              </a:rPr>
              <a:t>Mongoose</a:t>
            </a:r>
            <a:r>
              <a:rPr lang="uk-UA" sz="2400" noProof="0" dirty="0">
                <a:latin typeface="Calibri" panose="020F0502020204030204" pitchFamily="34" charset="0"/>
                <a:cs typeface="Calibri" panose="020F0502020204030204" pitchFamily="34" charset="0"/>
              </a:rPr>
              <a:t> для обміну та збереження даних про рецепти, користувачів, їх </a:t>
            </a:r>
            <a:r>
              <a:rPr lang="uk-UA" sz="2400" dirty="0">
                <a:latin typeface="Calibri" panose="020F0502020204030204" pitchFamily="34" charset="0"/>
                <a:cs typeface="Calibri" panose="020F0502020204030204" pitchFamily="34" charset="0"/>
              </a:rPr>
              <a:t>вподобання та улюблені страви.</a:t>
            </a:r>
            <a:endParaRPr lang="uk-UA" sz="2400" noProof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F5AB930-6C87-6E05-848C-9417A3238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8</a:t>
            </a:fld>
            <a:endParaRPr lang="uk-UA" noProof="0" dirty="0"/>
          </a:p>
        </p:txBody>
      </p:sp>
      <p:pic>
        <p:nvPicPr>
          <p:cNvPr id="5" name="Рисунок 4" descr="Зображення, що містить текст, знімок екрана, схема, Шрифт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BC44EF29-D004-472E-9D5B-E9535EE65C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0"/>
          <a:stretch/>
        </p:blipFill>
        <p:spPr bwMode="auto">
          <a:xfrm>
            <a:off x="6498923" y="1343818"/>
            <a:ext cx="5119946" cy="48331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78398575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6C45D-E101-B03A-AEEA-2051FFC2E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155FEC-351C-0413-E280-3701C35AD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047"/>
            <a:ext cx="12192000" cy="1074771"/>
          </a:xfrm>
        </p:spPr>
        <p:txBody>
          <a:bodyPr>
            <a:normAutofit/>
          </a:bodyPr>
          <a:lstStyle/>
          <a:p>
            <a:pPr algn="ctr"/>
            <a:r>
              <a:rPr lang="uk-UA" sz="4000" b="1" noProof="0" dirty="0">
                <a:latin typeface="Calibri" panose="020F0502020204030204" pitchFamily="34" charset="0"/>
                <a:cs typeface="Calibri" panose="020F0502020204030204" pitchFamily="34" charset="0"/>
              </a:rPr>
              <a:t>Дизайн системи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CC971B6-F973-A999-D324-9878C5CD1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23610" y="6223828"/>
            <a:ext cx="1706217" cy="365125"/>
          </a:xfrm>
        </p:spPr>
        <p:txBody>
          <a:bodyPr>
            <a:normAutofit/>
          </a:bodyPr>
          <a:lstStyle/>
          <a:p>
            <a:fld id="{1EDF683B-EAE5-4EEF-A0F9-3A0821F641AD}" type="slidenum">
              <a:rPr lang="uk-UA" noProof="0" smtClean="0"/>
              <a:t>9</a:t>
            </a:fld>
            <a:endParaRPr lang="uk-UA" noProof="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33CA4D4-0673-D571-C5E1-9D037B243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437" r="4467" b="3250"/>
          <a:stretch/>
        </p:blipFill>
        <p:spPr bwMode="auto">
          <a:xfrm>
            <a:off x="262173" y="1930521"/>
            <a:ext cx="3671978" cy="3706603"/>
          </a:xfrm>
          <a:prstGeom prst="rect">
            <a:avLst/>
          </a:prstGeom>
          <a:ln w="6350">
            <a:solidFill>
              <a:schemeClr val="bg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 descr="Зображення, що містить текст, схема, Шрифт, знімок екрана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0DDFD877-C3E5-150F-44A9-3B33AB5AB4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4" t="6003" r="5957" b="3634"/>
          <a:stretch/>
        </p:blipFill>
        <p:spPr bwMode="auto">
          <a:xfrm>
            <a:off x="3934151" y="1930520"/>
            <a:ext cx="3900616" cy="3706603"/>
          </a:xfrm>
          <a:prstGeom prst="rect">
            <a:avLst/>
          </a:prstGeom>
          <a:ln w="6350">
            <a:solidFill>
              <a:schemeClr val="bg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Рисунок 11" descr="Зображення, що містить текст, схема, ряд, Шрифт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2B36C3E5-5C82-4A82-847B-133E5C0468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7" t="3285" r="4779" b="7145"/>
          <a:stretch/>
        </p:blipFill>
        <p:spPr bwMode="auto">
          <a:xfrm>
            <a:off x="7926294" y="1343818"/>
            <a:ext cx="3746537" cy="2121307"/>
          </a:xfrm>
          <a:prstGeom prst="rect">
            <a:avLst/>
          </a:prstGeom>
          <a:ln w="6350"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Рисунок 12" descr="Зображення, що містить текст, схема, знімок екрана, Шрифт&#10;&#10;Вміст, створений ШІ, може бути неправильним.">
            <a:extLst>
              <a:ext uri="{FF2B5EF4-FFF2-40B4-BE49-F238E27FC236}">
                <a16:creationId xmlns:a16="http://schemas.microsoft.com/office/drawing/2014/main" id="{17A5F850-8763-61C9-52B0-A09D4A7232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87" t="8794" r="3129" b="5763"/>
          <a:stretch/>
        </p:blipFill>
        <p:spPr bwMode="auto">
          <a:xfrm>
            <a:off x="8137600" y="3641986"/>
            <a:ext cx="3535231" cy="2112486"/>
          </a:xfrm>
          <a:prstGeom prst="rect">
            <a:avLst/>
          </a:prstGeom>
          <a:ln w="6350"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775751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Базис">
  <a:themeElements>
    <a:clrScheme name="Настроювані 13">
      <a:dk1>
        <a:sysClr val="windowText" lastClr="000000"/>
      </a:dk1>
      <a:lt1>
        <a:sysClr val="window" lastClr="FFFFFF"/>
      </a:lt1>
      <a:dk2>
        <a:srgbClr val="212745"/>
      </a:dk2>
      <a:lt2>
        <a:srgbClr val="FFB279"/>
      </a:lt2>
      <a:accent1>
        <a:srgbClr val="4E67C8"/>
      </a:accent1>
      <a:accent2>
        <a:srgbClr val="5ECCF3"/>
      </a:accent2>
      <a:accent3>
        <a:srgbClr val="A7EA52"/>
      </a:accent3>
      <a:accent4>
        <a:srgbClr val="4E67C8"/>
      </a:accent4>
      <a:accent5>
        <a:srgbClr val="FF8021"/>
      </a:accent5>
      <a:accent6>
        <a:srgbClr val="F14124"/>
      </a:accent6>
      <a:hlink>
        <a:srgbClr val="59A8D1"/>
      </a:hlink>
      <a:folHlink>
        <a:srgbClr val="59A8D1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2017</TotalTime>
  <Words>673</Words>
  <Application>Microsoft Office PowerPoint</Application>
  <PresentationFormat>Широкий екран</PresentationFormat>
  <Paragraphs>82</Paragraphs>
  <Slides>18</Slides>
  <Notes>3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18</vt:i4>
      </vt:variant>
    </vt:vector>
  </HeadingPairs>
  <TitlesOfParts>
    <vt:vector size="23" baseType="lpstr">
      <vt:lpstr>Aptos</vt:lpstr>
      <vt:lpstr>Calibri</vt:lpstr>
      <vt:lpstr>Corbel</vt:lpstr>
      <vt:lpstr>Wingdings</vt:lpstr>
      <vt:lpstr>Базис</vt:lpstr>
      <vt:lpstr>Комплексна курсова робота на тему: «Веб-система для підбору кулінарних рецептів з урахуванням уподобань користувача»</vt:lpstr>
      <vt:lpstr>Мета роботи</vt:lpstr>
      <vt:lpstr>Аналіз проблеми</vt:lpstr>
      <vt:lpstr>Аналіз проблеми</vt:lpstr>
      <vt:lpstr>Постановка задачі та опис системи</vt:lpstr>
      <vt:lpstr>Технології розробки</vt:lpstr>
      <vt:lpstr>Допоміжні технології</vt:lpstr>
      <vt:lpstr>Архітектура програмної системи</vt:lpstr>
      <vt:lpstr>Дизайн системи</vt:lpstr>
      <vt:lpstr>Реалізація підбору рецептів за інгредієнтами</vt:lpstr>
      <vt:lpstr>Реалізація JWT-аутентифікації</vt:lpstr>
      <vt:lpstr>Реалізація перемикання обраного рецепта</vt:lpstr>
      <vt:lpstr>Інтерфейс користувача</vt:lpstr>
      <vt:lpstr>Інтерфейс користувача</vt:lpstr>
      <vt:lpstr>Інтерфейс користувача</vt:lpstr>
      <vt:lpstr>Інтерфейс користувача</vt:lpstr>
      <vt:lpstr>Тестування</vt:lpstr>
      <vt:lpstr>Підсумки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Анна Лисенко</dc:creator>
  <cp:lastModifiedBy>Анна Лисенко</cp:lastModifiedBy>
  <cp:revision>142</cp:revision>
  <dcterms:created xsi:type="dcterms:W3CDTF">2024-11-20T17:56:11Z</dcterms:created>
  <dcterms:modified xsi:type="dcterms:W3CDTF">2025-06-22T16:42:56Z</dcterms:modified>
</cp:coreProperties>
</file>

<file path=docProps/thumbnail.jpeg>
</file>